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9" r:id="rId3"/>
    <p:sldId id="260" r:id="rId4"/>
    <p:sldId id="280" r:id="rId5"/>
    <p:sldId id="261" r:id="rId6"/>
    <p:sldId id="266" r:id="rId7"/>
    <p:sldId id="263" r:id="rId8"/>
    <p:sldId id="268" r:id="rId9"/>
    <p:sldId id="271" r:id="rId10"/>
    <p:sldId id="264" r:id="rId11"/>
    <p:sldId id="273" r:id="rId12"/>
    <p:sldId id="265" r:id="rId13"/>
    <p:sldId id="275" r:id="rId14"/>
    <p:sldId id="276" r:id="rId15"/>
    <p:sldId id="281" r:id="rId16"/>
    <p:sldId id="274" r:id="rId17"/>
    <p:sldId id="267" r:id="rId18"/>
    <p:sldId id="277" r:id="rId19"/>
    <p:sldId id="278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88" autoAdjust="0"/>
  </p:normalViewPr>
  <p:slideViewPr>
    <p:cSldViewPr>
      <p:cViewPr>
        <p:scale>
          <a:sx n="80" d="100"/>
          <a:sy n="80" d="100"/>
        </p:scale>
        <p:origin x="-1584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756B7-FE9A-44EA-B6E4-A03085980E01}" type="datetimeFigureOut">
              <a:rPr lang="en-US" smtClean="0"/>
              <a:t>9/5/2014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FA0F1-D8D2-4E3C-BDF2-9C18F52EC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9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 these charts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9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article on the Supreme Court Algorithm:</a:t>
            </a:r>
            <a:r>
              <a:rPr lang="en-US" baseline="0" dirty="0" smtClean="0"/>
              <a:t> </a:t>
            </a:r>
            <a:r>
              <a:rPr lang="en-US" dirty="0" smtClean="0"/>
              <a:t>http://www.vox.com/2014/8/4/5967147/how-a-computer-model-got-to-predict-70-of-supreme-court-decisions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5788" y="776288"/>
            <a:ext cx="7972425" cy="479583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100" b="1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895350" y="6019800"/>
            <a:ext cx="145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892175" y="2695575"/>
            <a:ext cx="6581775" cy="549275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92175" y="3516313"/>
            <a:ext cx="6583363" cy="439737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65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01638" y="914400"/>
            <a:ext cx="8335962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386263" y="6615113"/>
            <a:ext cx="373062" cy="1936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</a:rPr>
              <a:pPr algn="ctr" fontAlgn="base">
                <a:lnSpc>
                  <a:spcPct val="10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682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0050" y="1155700"/>
            <a:ext cx="8337550" cy="5137150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050" y="407988"/>
            <a:ext cx="8337550" cy="365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01638" y="914400"/>
            <a:ext cx="8335962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386263" y="6615113"/>
            <a:ext cx="373062" cy="1936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</a:rPr>
              <a:pPr algn="ctr" fontAlgn="base">
                <a:lnSpc>
                  <a:spcPct val="10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12857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823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407988"/>
            <a:ext cx="8337550" cy="365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0050" y="1154113"/>
            <a:ext cx="8337550" cy="5135562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01638" y="914400"/>
            <a:ext cx="8335962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386263" y="6615113"/>
            <a:ext cx="373062" cy="1936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</a:rPr>
              <a:pPr algn="ctr" fontAlgn="base">
                <a:lnSpc>
                  <a:spcPct val="10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73827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43000" y="2551176"/>
            <a:ext cx="6858000" cy="1344168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540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11644EA-EC58-44E9-B8D4-CF9BAF04B53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52E09D-3828-45E3-9904-17B23690025E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089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304800"/>
            <a:ext cx="83375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0050" y="1154113"/>
            <a:ext cx="8337550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8861425" y="6543675"/>
            <a:ext cx="422275" cy="666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" dirty="0" smtClean="0">
                <a:solidFill>
                  <a:srgbClr val="AFAFAF"/>
                </a:solidFill>
              </a:rPr>
              <a:t>Josiah Davis</a:t>
            </a:r>
            <a:endParaRPr lang="en-US" sz="400" dirty="0">
              <a:solidFill>
                <a:srgbClr val="AFAF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1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80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josdavis\Downloads\20140509-DSC_74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5"/>
          <a:stretch/>
        </p:blipFill>
        <p:spPr bwMode="auto">
          <a:xfrm>
            <a:off x="0" y="0"/>
            <a:ext cx="9273804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69358" y="2092287"/>
            <a:ext cx="8241241" cy="18701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9pPr>
          </a:lstStyle>
          <a:p>
            <a:pPr algn="l"/>
            <a:r>
              <a:rPr lang="en-US" sz="6000" dirty="0" smtClean="0">
                <a:solidFill>
                  <a:schemeClr val="bg1">
                    <a:lumMod val="95000"/>
                  </a:schemeClr>
                </a:solidFill>
              </a:rPr>
              <a:t>Introduction to Classification Trees</a:t>
            </a:r>
            <a:endParaRPr 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9359" y="3962400"/>
            <a:ext cx="2450041" cy="58803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9pPr>
          </a:lstStyle>
          <a:p>
            <a:pPr algn="l"/>
            <a:r>
              <a:rPr lang="en-US" sz="2800" b="0" i="1" dirty="0" smtClean="0">
                <a:solidFill>
                  <a:schemeClr val="bg1">
                    <a:lumMod val="95000"/>
                  </a:schemeClr>
                </a:solidFill>
              </a:rPr>
              <a:t>Josiah Davis</a:t>
            </a:r>
            <a:endParaRPr lang="en-US" sz="2800" b="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85800" y="1235075"/>
            <a:ext cx="786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example, the algorithm will select the Gender variable since it provides the greatest information gain.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18002"/>
              </p:ext>
            </p:extLst>
          </p:nvPr>
        </p:nvGraphicFramePr>
        <p:xfrm>
          <a:off x="365234" y="4686155"/>
          <a:ext cx="2538248" cy="1562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756"/>
                <a:gridCol w="603571"/>
                <a:gridCol w="703921"/>
              </a:tblGrid>
              <a:tr h="39056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Gender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39056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Survived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2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8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39056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Died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13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2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3905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 smtClean="0"/>
                        <a:t>Gini</a:t>
                      </a:r>
                      <a:r>
                        <a:rPr lang="en-US" sz="1600" b="1" baseline="-25000" dirty="0" err="1" smtClean="0"/>
                        <a:t>C</a:t>
                      </a:r>
                      <a:endParaRPr lang="en-US" sz="1600" b="1" baseline="-25000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0.27</a:t>
                      </a:r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3" t="14529" r="26551" b="62115"/>
          <a:stretch/>
        </p:blipFill>
        <p:spPr bwMode="auto">
          <a:xfrm>
            <a:off x="365233" y="2286000"/>
            <a:ext cx="2538248" cy="20022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037839"/>
              </p:ext>
            </p:extLst>
          </p:nvPr>
        </p:nvGraphicFramePr>
        <p:xfrm>
          <a:off x="3325330" y="4686156"/>
          <a:ext cx="2538248" cy="1562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902"/>
                <a:gridCol w="684736"/>
                <a:gridCol w="609610"/>
              </a:tblGrid>
              <a:tr h="39056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Siblings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≥1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39056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Survived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</a:tr>
              <a:tr h="39056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Died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</a:tr>
              <a:tr h="3905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 smtClean="0"/>
                        <a:t>Gini</a:t>
                      </a:r>
                      <a:r>
                        <a:rPr lang="en-US" sz="1600" b="1" baseline="-25000" dirty="0" err="1" smtClean="0"/>
                        <a:t>C</a:t>
                      </a:r>
                      <a:endParaRPr lang="en-US" sz="1600" b="1" baseline="-25000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0.48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3258"/>
              </p:ext>
            </p:extLst>
          </p:nvPr>
        </p:nvGraphicFramePr>
        <p:xfrm>
          <a:off x="6300951" y="4686156"/>
          <a:ext cx="2538247" cy="1562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49"/>
                <a:gridCol w="684736"/>
                <a:gridCol w="596462"/>
              </a:tblGrid>
              <a:tr h="39056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Class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1,2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39056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Survived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39056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Died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</a:tr>
              <a:tr h="390561">
                <a:tc>
                  <a:txBody>
                    <a:bodyPr/>
                    <a:lstStyle/>
                    <a:p>
                      <a:r>
                        <a:rPr lang="en-US" sz="1600" b="1" dirty="0" err="1" smtClean="0"/>
                        <a:t>Gini</a:t>
                      </a:r>
                      <a:r>
                        <a:rPr lang="en-US" sz="1600" b="1" baseline="-25000" dirty="0" err="1" smtClean="0"/>
                        <a:t>C</a:t>
                      </a:r>
                      <a:endParaRPr lang="en-US" sz="1600" b="1" baseline="-25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0.42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Choosing the Split</a:t>
            </a:r>
            <a:endParaRPr lang="en-US" sz="4000" dirty="0">
              <a:latin typeface="+mj-lt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t="15802" r="32499" b="60842"/>
          <a:stretch/>
        </p:blipFill>
        <p:spPr bwMode="auto">
          <a:xfrm>
            <a:off x="6300951" y="2286000"/>
            <a:ext cx="2538249" cy="20022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3" t="15149" r="32412" b="61495"/>
          <a:stretch/>
        </p:blipFill>
        <p:spPr bwMode="auto">
          <a:xfrm>
            <a:off x="3325330" y="2286001"/>
            <a:ext cx="2538248" cy="20022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:\Users\josdavis\Pictures\Stock Photos\ForestPath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69358" y="5140287"/>
            <a:ext cx="8546041" cy="12605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9pPr>
          </a:lstStyle>
          <a:p>
            <a:r>
              <a:rPr lang="en-US" sz="6000" dirty="0" smtClean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" name="AutoShape 2" descr="Brook, Creek, Landscape, Mountains, Nature, Oversaturat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://static.pexels.com/wp-content/uploads/2014/07/rind-tree-wood-1759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85800" y="1235075"/>
            <a:ext cx="786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trees can be implemented in R using the </a:t>
            </a:r>
            <a:r>
              <a:rPr lang="en-U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rpart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package: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Creation in R</a:t>
            </a:r>
            <a:endParaRPr lang="en-US" sz="4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" y="2152650"/>
            <a:ext cx="8077200" cy="19270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dirty="0" smtClean="0"/>
              <a:t>&gt; </a:t>
            </a:r>
            <a:r>
              <a:rPr lang="en-US" sz="2000" dirty="0" err="1" smtClean="0"/>
              <a:t>m.tree</a:t>
            </a:r>
            <a:r>
              <a:rPr lang="en-US" sz="2000" dirty="0" smtClean="0"/>
              <a:t> &lt;- </a:t>
            </a:r>
            <a:r>
              <a:rPr lang="en-US" sz="2000" dirty="0" err="1" smtClean="0"/>
              <a:t>rpart</a:t>
            </a:r>
            <a:r>
              <a:rPr lang="en-US" sz="2000" dirty="0" smtClean="0"/>
              <a:t>(formula, </a:t>
            </a:r>
          </a:p>
          <a:p>
            <a:r>
              <a:rPr lang="en-US" sz="2000" dirty="0" smtClean="0"/>
              <a:t>			data,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control = </a:t>
            </a:r>
            <a:r>
              <a:rPr lang="en-US" sz="2000" dirty="0" err="1" smtClean="0"/>
              <a:t>rpart.control</a:t>
            </a:r>
            <a:r>
              <a:rPr lang="en-US" sz="2000" dirty="0" smtClean="0"/>
              <a:t>(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			</a:t>
            </a:r>
            <a:r>
              <a:rPr lang="en-US" sz="2000" dirty="0" err="1" smtClean="0"/>
              <a:t>minsplit</a:t>
            </a:r>
            <a:r>
              <a:rPr lang="en-US" sz="2000" dirty="0" smtClean="0"/>
              <a:t> = 30,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			</a:t>
            </a:r>
            <a:r>
              <a:rPr lang="en-US" sz="2000" dirty="0" err="1" smtClean="0"/>
              <a:t>maxdepth</a:t>
            </a:r>
            <a:r>
              <a:rPr lang="en-US" sz="2000" dirty="0" smtClean="0"/>
              <a:t> = 5,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			</a:t>
            </a:r>
            <a:r>
              <a:rPr lang="en-US" sz="2000" dirty="0" err="1" smtClean="0"/>
              <a:t>cp</a:t>
            </a:r>
            <a:r>
              <a:rPr lang="en-US" sz="2000" dirty="0" smtClean="0"/>
              <a:t> = 0.01))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5800" y="4299317"/>
            <a:ext cx="8077200" cy="23300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 smtClean="0"/>
              <a:t>&gt; </a:t>
            </a:r>
            <a:r>
              <a:rPr lang="en-US" dirty="0" err="1" smtClean="0"/>
              <a:t>as.data.frame</a:t>
            </a:r>
            <a:r>
              <a:rPr lang="en-US" dirty="0" smtClean="0"/>
              <a:t>(</a:t>
            </a:r>
            <a:r>
              <a:rPr lang="en-US" dirty="0" err="1" smtClean="0"/>
              <a:t>m.tree$variable.importance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Sex 		92.130450 </a:t>
            </a:r>
          </a:p>
          <a:p>
            <a:r>
              <a:rPr lang="en-US" dirty="0" err="1" smtClean="0"/>
              <a:t>Pclass</a:t>
            </a:r>
            <a:r>
              <a:rPr lang="en-US" dirty="0" smtClean="0"/>
              <a:t> 	25.755781 </a:t>
            </a:r>
          </a:p>
          <a:p>
            <a:r>
              <a:rPr lang="en-US" dirty="0" smtClean="0"/>
              <a:t>Age 		15.102265 </a:t>
            </a:r>
          </a:p>
          <a:p>
            <a:r>
              <a:rPr lang="en-US" dirty="0" smtClean="0"/>
              <a:t>Embarked 	10.445809 </a:t>
            </a:r>
          </a:p>
          <a:p>
            <a:r>
              <a:rPr lang="en-US" dirty="0" smtClean="0"/>
              <a:t>Parch 	6.665129 </a:t>
            </a:r>
          </a:p>
          <a:p>
            <a:r>
              <a:rPr lang="en-US" dirty="0" err="1" smtClean="0"/>
              <a:t>SibSp</a:t>
            </a:r>
            <a:r>
              <a:rPr lang="en-US" dirty="0" smtClean="0"/>
              <a:t> 	3.106558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3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85800" y="1235075"/>
            <a:ext cx="786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trees can be plotted in R using the </a:t>
            </a:r>
            <a:r>
              <a:rPr lang="en-U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partykit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Plotting in R</a:t>
            </a:r>
            <a:endParaRPr lang="en-US" sz="40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5800" y="2110299"/>
            <a:ext cx="7859077" cy="50380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dirty="0" smtClean="0"/>
              <a:t>plot(</a:t>
            </a:r>
            <a:r>
              <a:rPr lang="en-US" sz="2000" dirty="0" err="1" smtClean="0"/>
              <a:t>as.party</a:t>
            </a:r>
            <a:r>
              <a:rPr lang="en-US" sz="2000" dirty="0" smtClean="0"/>
              <a:t>(</a:t>
            </a:r>
            <a:r>
              <a:rPr lang="en-US" sz="2000" dirty="0" err="1" smtClean="0"/>
              <a:t>m.tree</a:t>
            </a:r>
            <a:r>
              <a:rPr lang="en-US" sz="2000" dirty="0" smtClean="0"/>
              <a:t>))</a:t>
            </a:r>
            <a:endParaRPr lang="en-US" sz="20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4" y="2814693"/>
            <a:ext cx="7845576" cy="381470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5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Tuning in R</a:t>
            </a:r>
            <a:endParaRPr lang="en-US" sz="4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235075"/>
            <a:ext cx="786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trees can tuned in R using the caret package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174" y="2147247"/>
            <a:ext cx="8036626" cy="17389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 smtClean="0"/>
              <a:t>&gt; </a:t>
            </a:r>
            <a:r>
              <a:rPr lang="en-US" sz="1800" dirty="0" err="1" smtClean="0"/>
              <a:t>m.train</a:t>
            </a:r>
            <a:r>
              <a:rPr lang="en-US" sz="1800" dirty="0" smtClean="0"/>
              <a:t> </a:t>
            </a:r>
            <a:r>
              <a:rPr lang="en-US" sz="1800" dirty="0"/>
              <a:t>&lt;- </a:t>
            </a:r>
            <a:r>
              <a:rPr lang="en-US" sz="1800" dirty="0" smtClean="0"/>
              <a:t>train( formula, data, method </a:t>
            </a:r>
            <a:r>
              <a:rPr lang="en-US" sz="1800" dirty="0"/>
              <a:t>= "rpart2", </a:t>
            </a:r>
            <a:r>
              <a:rPr lang="en-US" sz="1800" dirty="0" smtClean="0"/>
              <a:t>			</a:t>
            </a:r>
            <a:r>
              <a:rPr lang="en-US" sz="1800" dirty="0" err="1" smtClean="0"/>
              <a:t>trControl</a:t>
            </a:r>
            <a:r>
              <a:rPr lang="en-US" sz="1800" dirty="0" smtClean="0"/>
              <a:t> = </a:t>
            </a:r>
            <a:r>
              <a:rPr lang="en-US" sz="1800" dirty="0" err="1" smtClean="0"/>
              <a:t>trainControl</a:t>
            </a:r>
            <a:r>
              <a:rPr lang="en-US" sz="1800" dirty="0" smtClean="0"/>
              <a:t>(</a:t>
            </a:r>
            <a:endParaRPr lang="en-US" sz="1800" dirty="0"/>
          </a:p>
          <a:p>
            <a:r>
              <a:rPr lang="en-US" sz="1800" dirty="0" smtClean="0"/>
              <a:t>			</a:t>
            </a:r>
            <a:r>
              <a:rPr lang="en-US" sz="1800" dirty="0"/>
              <a:t>	</a:t>
            </a:r>
            <a:r>
              <a:rPr lang="en-US" sz="1800" dirty="0" smtClean="0"/>
              <a:t>method </a:t>
            </a:r>
            <a:r>
              <a:rPr lang="en-US" sz="1800" dirty="0"/>
              <a:t>= "cv", </a:t>
            </a:r>
            <a:r>
              <a:rPr lang="en-US" sz="1800" dirty="0" smtClean="0"/>
              <a:t>p </a:t>
            </a:r>
            <a:r>
              <a:rPr lang="en-US" sz="1800" dirty="0"/>
              <a:t>= 0.60, </a:t>
            </a:r>
            <a:endParaRPr lang="en-US" sz="1800" dirty="0" smtClean="0"/>
          </a:p>
          <a:p>
            <a:r>
              <a:rPr lang="en-US" sz="1800" dirty="0"/>
              <a:t>	</a:t>
            </a:r>
            <a:r>
              <a:rPr lang="en-US" sz="1800" dirty="0" smtClean="0"/>
              <a:t>			number </a:t>
            </a:r>
            <a:r>
              <a:rPr lang="en-US" sz="1800" dirty="0"/>
              <a:t>= 10), </a:t>
            </a:r>
            <a:r>
              <a:rPr lang="en-US" sz="1800" dirty="0" err="1" smtClean="0"/>
              <a:t>tuneLength</a:t>
            </a:r>
            <a:r>
              <a:rPr lang="en-US" sz="1800" dirty="0" smtClean="0"/>
              <a:t> = 5))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174" y="4142021"/>
            <a:ext cx="3464626" cy="225877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 smtClean="0"/>
              <a:t>&gt; </a:t>
            </a:r>
            <a:r>
              <a:rPr lang="en-US" sz="1800" dirty="0" err="1" smtClean="0"/>
              <a:t>m.train$results</a:t>
            </a:r>
            <a:r>
              <a:rPr lang="en-US" sz="1800" dirty="0"/>
              <a:t>[,1:2</a:t>
            </a:r>
            <a:r>
              <a:rPr lang="en-US" sz="1800" dirty="0" smtClean="0"/>
              <a:t>]</a:t>
            </a:r>
          </a:p>
          <a:p>
            <a:endParaRPr lang="en-US" sz="900" dirty="0" smtClean="0"/>
          </a:p>
          <a:p>
            <a:r>
              <a:rPr lang="en-US" sz="1800" dirty="0" err="1"/>
              <a:t>maxdepth</a:t>
            </a:r>
            <a:r>
              <a:rPr lang="en-US" sz="1800" dirty="0"/>
              <a:t> </a:t>
            </a:r>
            <a:r>
              <a:rPr lang="en-US" sz="1800" dirty="0" smtClean="0"/>
              <a:t>	Accuracy </a:t>
            </a:r>
          </a:p>
          <a:p>
            <a:r>
              <a:rPr lang="en-US" sz="1800" dirty="0" smtClean="0"/>
              <a:t>	1	0.7895030 </a:t>
            </a:r>
          </a:p>
          <a:p>
            <a:r>
              <a:rPr lang="en-US" sz="1800" dirty="0" smtClean="0"/>
              <a:t>	2 	0.7935992 </a:t>
            </a:r>
          </a:p>
          <a:p>
            <a:r>
              <a:rPr lang="en-US" sz="1800" dirty="0" smtClean="0"/>
              <a:t>	3 	0.8031406 </a:t>
            </a:r>
          </a:p>
          <a:p>
            <a:r>
              <a:rPr lang="en-US" sz="1800" dirty="0" smtClean="0"/>
              <a:t>	4 	0.8011100 </a:t>
            </a:r>
          </a:p>
          <a:p>
            <a:r>
              <a:rPr lang="en-US" sz="1800" dirty="0" smtClean="0"/>
              <a:t>	6 	0.8105104</a:t>
            </a:r>
          </a:p>
        </p:txBody>
      </p:sp>
    </p:spTree>
    <p:extLst>
      <p:ext uri="{BB962C8B-B14F-4D97-AF65-F5344CB8AC3E}">
        <p14:creationId xmlns:p14="http://schemas.microsoft.com/office/powerpoint/2010/main" val="10585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josdavis\Pictures\Stock Photos\Lea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/>
          <a:stretch/>
        </p:blipFill>
        <p:spPr bwMode="auto">
          <a:xfrm>
            <a:off x="0" y="0"/>
            <a:ext cx="91576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71337" y="5105400"/>
            <a:ext cx="8546041" cy="12605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9pPr>
          </a:lstStyle>
          <a:p>
            <a:r>
              <a:rPr 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Evaluation</a:t>
            </a:r>
          </a:p>
        </p:txBody>
      </p:sp>
      <p:sp>
        <p:nvSpPr>
          <p:cNvPr id="3" name="AutoShape 2" descr="Brook, Creek, Landscape, Mountains, Nature, Oversaturat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://static.pexels.com/wp-content/uploads/2014/07/rind-tree-wood-1759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An Accidental Statistician: The Life and Memories of George E. P. Bo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://upload.wikimedia.org/wikipedia/commons/a/a2/GeorgeEPBox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://upload.wikimedia.org/wikipedia/commons/a/a2/GeorgeEPBox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8" name="Picture 8" descr="http://upload.wikimedia.org/wikipedia/commons/a/a2/GeorgeEPBox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4237" r="6881" b="4750"/>
          <a:stretch/>
        </p:blipFill>
        <p:spPr bwMode="auto">
          <a:xfrm>
            <a:off x="0" y="-19050"/>
            <a:ext cx="4694530" cy="690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91112" y="2301657"/>
            <a:ext cx="4156364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Statisticians</a:t>
            </a: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like artists, have </a:t>
            </a:r>
            <a:r>
              <a:rPr lang="en-US" sz="2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bad </a:t>
            </a: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habit of falling in love with their </a:t>
            </a:r>
            <a:r>
              <a:rPr lang="en-US" sz="2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endParaRPr lang="en-US" sz="28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George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24457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Con: Performance</a:t>
            </a:r>
            <a:endParaRPr lang="en-US" sz="4000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1" t="24751" r="58159" b="54414"/>
          <a:stretch/>
        </p:blipFill>
        <p:spPr bwMode="auto">
          <a:xfrm>
            <a:off x="1364092" y="2306216"/>
            <a:ext cx="6415817" cy="34523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11551" y="6007350"/>
            <a:ext cx="332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from Elder Research Inc.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1235075"/>
            <a:ext cx="786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Classification Tree tends to perform worse than more 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sophisticated modeling 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29901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C:\Users\josdavis\Pictures\Stock Photos\TreeClearSk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b="6701"/>
          <a:stretch/>
        </p:blipFill>
        <p:spPr bwMode="auto">
          <a:xfrm>
            <a:off x="0" y="1819"/>
            <a:ext cx="9144000" cy="685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Pro: Transparency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235075"/>
            <a:ext cx="786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nature of its output provides the Classification tree algorithm with a degree of interpretability that other more complex algorithms don’t provide</a:t>
            </a:r>
          </a:p>
        </p:txBody>
      </p:sp>
    </p:spTree>
    <p:extLst>
      <p:ext uri="{BB962C8B-B14F-4D97-AF65-F5344CB8AC3E}">
        <p14:creationId xmlns:p14="http://schemas.microsoft.com/office/powerpoint/2010/main" val="12435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http://upload.wikimedia.org/wikipedia/commons/4/43/Supreme_Court_US_20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740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85800" y="4495800"/>
            <a:ext cx="7863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how the Classification Tree works is foundational to understanding how more complex, and widely-used models work, such as random forests and boosted trees.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Pro: Widely Used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87468" y="6424262"/>
            <a:ext cx="2380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The Oyez Project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://www.oyez.org/courts/robt6</a:t>
            </a:r>
          </a:p>
        </p:txBody>
      </p:sp>
    </p:spTree>
    <p:extLst>
      <p:ext uri="{BB962C8B-B14F-4D97-AF65-F5344CB8AC3E}">
        <p14:creationId xmlns:p14="http://schemas.microsoft.com/office/powerpoint/2010/main" val="12435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</p:spPr>
        <p:txBody>
          <a:bodyPr/>
          <a:lstStyle/>
          <a:p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Agenda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051800" cy="48079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Interpretation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Algorithm in Action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Evaluation 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339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josdavis\Pictures\Stock Photos\fiel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01" b="-810"/>
          <a:stretch/>
        </p:blipFill>
        <p:spPr bwMode="auto">
          <a:xfrm>
            <a:off x="-76200" y="-1"/>
            <a:ext cx="9275037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69358" y="2854287"/>
            <a:ext cx="8546041" cy="12605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9pPr>
          </a:lstStyle>
          <a:p>
            <a:r>
              <a:rPr lang="en-US" sz="6000" dirty="0" smtClean="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2435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235075"/>
            <a:ext cx="786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and Regression Trees provide an output that is visually engaging and easy to interpret.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Interpretation</a:t>
            </a:r>
            <a:endParaRPr lang="en-US" sz="4000" dirty="0"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t="15816" r="14894" b="16466"/>
          <a:stretch/>
        </p:blipFill>
        <p:spPr bwMode="auto">
          <a:xfrm>
            <a:off x="1148359" y="2359615"/>
            <a:ext cx="6938723" cy="39649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529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josdavis\Pictures\Stock Photos\RushingWater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1371600" y="4953000"/>
            <a:ext cx="7098241" cy="17526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</a:defRPr>
            </a:lvl9pPr>
          </a:lstStyle>
          <a:p>
            <a:r>
              <a:rPr 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Algorithm </a:t>
            </a:r>
          </a:p>
          <a:p>
            <a:r>
              <a:rPr lang="en-US" sz="6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Action</a:t>
            </a:r>
          </a:p>
        </p:txBody>
      </p:sp>
      <p:sp>
        <p:nvSpPr>
          <p:cNvPr id="3" name="AutoShape 2" descr="Brook, Creek, Landscape, Mountains, Nature, Oversaturat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://static.pexels.com/wp-content/uploads/2014/07/rind-tree-wood-1759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3" t="14529" r="26551" b="62115"/>
          <a:stretch/>
        </p:blipFill>
        <p:spPr bwMode="auto">
          <a:xfrm>
            <a:off x="816702" y="2599398"/>
            <a:ext cx="2307498" cy="182020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8" t="15701" r="43896" b="60942"/>
          <a:stretch/>
        </p:blipFill>
        <p:spPr bwMode="auto">
          <a:xfrm>
            <a:off x="3400300" y="3666198"/>
            <a:ext cx="2307498" cy="182020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2" t="15908" r="44502" b="60736"/>
          <a:stretch/>
        </p:blipFill>
        <p:spPr bwMode="auto">
          <a:xfrm>
            <a:off x="6019800" y="4809199"/>
            <a:ext cx="2307498" cy="182020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1235075"/>
            <a:ext cx="7863840" cy="822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variables and split options are evaluated to determine which split will provide the greatest separation between classes.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latin typeface="+mj-lt"/>
              </a:rPr>
              <a:t>The Algorithm, Introduced</a:t>
            </a:r>
            <a:endParaRPr lang="en-US" sz="4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9800" y="3632537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determine the best split analytically?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00300" y="2492514"/>
            <a:ext cx="282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split option would you select?</a:t>
            </a:r>
          </a:p>
        </p:txBody>
      </p:sp>
    </p:spTree>
    <p:extLst>
      <p:ext uri="{BB962C8B-B14F-4D97-AF65-F5344CB8AC3E}">
        <p14:creationId xmlns:p14="http://schemas.microsoft.com/office/powerpoint/2010/main" val="82891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85800" y="1235075"/>
            <a:ext cx="786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gain can be measured by calculating the difference in class homogeneity, as measured by the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index, before and after the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19856" y="2814999"/>
                <a:ext cx="4900107" cy="160460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 sz="1400" b="0" i="1"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/>
                        </a:rPr>
                        <m:t>𝐺𝑖𝑛𝑖</m:t>
                      </m:r>
                      <m:r>
                        <a:rPr lang="pt-BR" sz="2800">
                          <a:latin typeface="Cambria Math"/>
                        </a:rPr>
                        <m:t>=</m:t>
                      </m:r>
                      <m:r>
                        <a:rPr lang="en-US" sz="2800">
                          <a:latin typeface="Cambria Math"/>
                        </a:rPr>
                        <m:t>1−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>
                              <a:latin typeface="Cambria Math"/>
                            </a:rPr>
                            <m:t>𝑖</m:t>
                          </m:r>
                          <m:r>
                            <a:rPr lang="pt-BR" sz="2800">
                              <a:latin typeface="Cambria Math"/>
                            </a:rPr>
                            <m:t>=</m:t>
                          </m:r>
                          <m:r>
                            <a:rPr lang="en-US" sz="280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>
                              <a:latin typeface="Cambria Math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𝑙𝑎𝑠𝑠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800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𝑟𝑜𝑝𝑜𝑟𝑡𝑖𝑜𝑛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56" y="2814999"/>
                <a:ext cx="4900107" cy="16046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latin typeface="+mj-lt"/>
              </a:rPr>
              <a:t>Measuring Information Gain</a:t>
            </a:r>
            <a:endParaRPr lang="en-US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4927937"/>
            <a:ext cx="786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of 0.5 indicates equal representation between both classes, and a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of 0 indicates perfect separation between classes.</a:t>
            </a:r>
          </a:p>
        </p:txBody>
      </p:sp>
    </p:spTree>
    <p:extLst>
      <p:ext uri="{BB962C8B-B14F-4D97-AF65-F5344CB8AC3E}">
        <p14:creationId xmlns:p14="http://schemas.microsoft.com/office/powerpoint/2010/main" val="15685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309688"/>
              </p:ext>
            </p:extLst>
          </p:nvPr>
        </p:nvGraphicFramePr>
        <p:xfrm>
          <a:off x="3048000" y="1752600"/>
          <a:ext cx="275903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196"/>
                <a:gridCol w="907838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Before Split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All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Survived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10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Died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2217" y="4247834"/>
                <a:ext cx="7744639" cy="10220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400" b="0" i="1"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1−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/>
                                    </a:rPr>
                                    <m:t>𝑆𝑢𝑟𝑣𝑖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𝑣𝑒𝑑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/>
                                    </a:rPr>
                                    <m:t>𝑇𝑜𝑡𝑎𝑙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𝐷𝑖𝑒𝑑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/>
                                    </a:rPr>
                                    <m:t>𝑇𝑜𝑡𝑎𝑙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 =</m:t>
                      </m:r>
                      <m:r>
                        <a:rPr lang="en-US" sz="2000">
                          <a:latin typeface="Cambria Math"/>
                        </a:rPr>
                        <m:t>1−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/>
                                    </a:rPr>
                                    <m:t>25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/>
                                    </a:rPr>
                                    <m:t>15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/>
                                    </a:rPr>
                                    <m:t>25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>
                          <a:latin typeface="Cambria Math"/>
                        </a:rPr>
                        <m:t>=0.48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17" y="4247834"/>
                <a:ext cx="7744639" cy="10220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latin typeface="+mj-lt"/>
              </a:rPr>
              <a:t>Before the Split</a:t>
            </a:r>
            <a:endParaRPr lang="en-US" sz="4000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1916" y="3810000"/>
            <a:ext cx="7744968" cy="440375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dirty="0" err="1" smtClean="0"/>
              <a:t>Gini</a:t>
            </a:r>
            <a:r>
              <a:rPr lang="en-US" sz="1800" baseline="-25000" dirty="0" err="1" smtClean="0"/>
              <a:t>O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366497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7198" y="5793787"/>
                <a:ext cx="3200400" cy="7594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>
                  <a:defRPr sz="1400" b="0" i="1">
                    <a:latin typeface="Cambria Math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/>
                        </a:rPr>
                        <m:t>1−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/>
                                    </a:rPr>
                                    <m:t>15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80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/>
                                    </a:rPr>
                                    <m:t>13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/>
                                    </a:rPr>
                                    <m:t>15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800">
                          <a:latin typeface="Cambria Math"/>
                        </a:rPr>
                        <m:t>=0.23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5793787"/>
                <a:ext cx="3200400" cy="75941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435930" y="5793787"/>
                <a:ext cx="3200400" cy="7594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=0.32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30" y="5793787"/>
                <a:ext cx="3200400" cy="7594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latin typeface="+mj-lt"/>
              </a:rPr>
              <a:t>After the Split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98" y="5422075"/>
            <a:ext cx="320040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Gini</a:t>
            </a:r>
            <a:r>
              <a:rPr lang="en-US" b="1" baseline="-25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35930" y="5421868"/>
            <a:ext cx="320040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Gini</a:t>
            </a:r>
            <a:r>
              <a:rPr lang="en-US" sz="1800" baseline="-25000" dirty="0">
                <a:solidFill>
                  <a:schemeClr val="bg1">
                    <a:lumMod val="95000"/>
                  </a:schemeClr>
                </a:solidFill>
              </a:rPr>
              <a:t>F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25676" y="1447800"/>
            <a:ext cx="1292649" cy="733321"/>
            <a:chOff x="3925676" y="1447800"/>
            <a:chExt cx="1292649" cy="733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925676" y="1811789"/>
                  <a:ext cx="1292649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400" b="0" i="1"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800">
                            <a:latin typeface="Cambria Math"/>
                          </a:rPr>
                          <m:t>=0.48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676" y="1811789"/>
                  <a:ext cx="129264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3925676" y="1447800"/>
              <a:ext cx="1292649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Gini</a:t>
              </a:r>
              <a:r>
                <a:rPr lang="en-US" b="1" baseline="-25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US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Bent Arrow 36"/>
          <p:cNvSpPr/>
          <p:nvPr/>
        </p:nvSpPr>
        <p:spPr bwMode="auto">
          <a:xfrm rot="5400000">
            <a:off x="5879223" y="1562100"/>
            <a:ext cx="1905001" cy="1981199"/>
          </a:xfrm>
          <a:prstGeom prst="bentArrow">
            <a:avLst>
              <a:gd name="adj1" fmla="val 16896"/>
              <a:gd name="adj2" fmla="val 15545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rgbClr val="4066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marR="0" indent="-231775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Bent Arrow 19"/>
          <p:cNvSpPr/>
          <p:nvPr/>
        </p:nvSpPr>
        <p:spPr bwMode="auto">
          <a:xfrm rot="16200000" flipH="1">
            <a:off x="1359775" y="1562102"/>
            <a:ext cx="1905001" cy="1981199"/>
          </a:xfrm>
          <a:prstGeom prst="bentArrow">
            <a:avLst>
              <a:gd name="adj1" fmla="val 16896"/>
              <a:gd name="adj2" fmla="val 15545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rgbClr val="4066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marR="0" indent="-231775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64333"/>
              </p:ext>
            </p:extLst>
          </p:nvPr>
        </p:nvGraphicFramePr>
        <p:xfrm>
          <a:off x="457198" y="3730824"/>
          <a:ext cx="230183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34"/>
                <a:gridCol w="7574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Gender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Survived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Died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13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94752"/>
              </p:ext>
            </p:extLst>
          </p:nvPr>
        </p:nvGraphicFramePr>
        <p:xfrm>
          <a:off x="6334496" y="3730824"/>
          <a:ext cx="2301834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34"/>
                <a:gridCol w="7574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Gender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Survived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Died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3" t="14529" r="26551" b="62115"/>
          <a:stretch/>
        </p:blipFill>
        <p:spPr bwMode="auto">
          <a:xfrm>
            <a:off x="3302876" y="2338450"/>
            <a:ext cx="2538248" cy="20022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4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3" t="14529" r="26551" b="62115"/>
          <a:stretch/>
        </p:blipFill>
        <p:spPr bwMode="auto">
          <a:xfrm>
            <a:off x="3302876" y="2338450"/>
            <a:ext cx="2538248" cy="20022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85800" y="701675"/>
            <a:ext cx="786384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latin typeface="+mj-lt"/>
              </a:rPr>
              <a:t>After the Split (continued)</a:t>
            </a:r>
            <a:endParaRPr lang="en-US" sz="4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62201" y="4572000"/>
            <a:ext cx="441959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Gini</a:t>
            </a:r>
            <a:r>
              <a:rPr lang="en-US" b="1" baseline="-25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b="1" baseline="-250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88551" y="3124200"/>
            <a:ext cx="1292649" cy="733321"/>
            <a:chOff x="990600" y="3276600"/>
            <a:chExt cx="1292649" cy="733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990600" y="3640589"/>
                  <a:ext cx="1292649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400" b="0" i="1"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800" smtClean="0">
                            <a:latin typeface="Cambria Math"/>
                          </a:rPr>
                          <m:t>=0.</m:t>
                        </m:r>
                        <m:r>
                          <a:rPr lang="en-US" sz="1800" b="0" i="1" smtClean="0">
                            <a:latin typeface="Cambria Math"/>
                          </a:rPr>
                          <m:t>23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640589"/>
                  <a:ext cx="129264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990600" y="3276600"/>
              <a:ext cx="1292649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Gini</a:t>
              </a:r>
              <a:r>
                <a:rPr lang="en-US" b="1" baseline="-25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162800" y="3124200"/>
            <a:ext cx="1292649" cy="733321"/>
            <a:chOff x="6896484" y="3688673"/>
            <a:chExt cx="1292649" cy="733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896484" y="4052662"/>
                  <a:ext cx="1292649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400" b="0" i="1"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800" smtClean="0">
                            <a:latin typeface="Cambria Math"/>
                          </a:rPr>
                          <m:t>=0.</m:t>
                        </m:r>
                        <m:r>
                          <a:rPr lang="en-US" sz="1800" b="0" i="1" smtClean="0">
                            <a:latin typeface="Cambria Math"/>
                          </a:rPr>
                          <m:t>32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484" y="4052662"/>
                  <a:ext cx="1292649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6896484" y="3688673"/>
              <a:ext cx="1292649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Gini</a:t>
              </a:r>
              <a:r>
                <a:rPr lang="en-US" b="1" baseline="-25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62200" y="4953618"/>
                <a:ext cx="4419600" cy="15995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>
                  <a:defRPr sz="1400" b="0" i="1">
                    <a:latin typeface="Cambria Math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𝐺𝑖𝑛𝑖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sz="180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800">
                                  <a:latin typeface="Cambria Math"/>
                                </a:rPr>
                                <m:t>𝐹</m:t>
                              </m:r>
                            </m:den>
                          </m:f>
                        </m:e>
                      </m:d>
                      <m:r>
                        <a:rPr lang="en-US" sz="180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>
                              <a:latin typeface="Cambria Math"/>
                            </a:rPr>
                            <m:t>𝐺𝑖𝑛𝑖</m:t>
                          </m:r>
                        </m:e>
                        <m:sub>
                          <m:r>
                            <a:rPr lang="en-US" sz="1800">
                              <a:latin typeface="Cambria Math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sz="180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800">
                                  <a:latin typeface="Cambria Math"/>
                                </a:rPr>
                                <m:t>𝐹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1800" dirty="0" smtClean="0"/>
              </a:p>
              <a:p>
                <a:pPr algn="ctr"/>
                <a:endParaRPr lang="en-US" sz="16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0.23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/>
                                </a:rPr>
                                <m:t>10</m:t>
                              </m:r>
                              <m:r>
                                <a:rPr lang="en-US" sz="180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15</m:t>
                              </m:r>
                            </m:den>
                          </m:f>
                        </m:e>
                      </m:d>
                      <m:r>
                        <a:rPr lang="en-US" sz="1800">
                          <a:latin typeface="Cambria Math"/>
                        </a:rPr>
                        <m:t>+</m:t>
                      </m:r>
                      <m:r>
                        <a:rPr lang="en-US" sz="1800" b="0" i="1" smtClean="0">
                          <a:latin typeface="Cambria Math"/>
                        </a:rPr>
                        <m:t>0.32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/>
                                </a:rPr>
                                <m:t>10</m:t>
                              </m:r>
                              <m:r>
                                <a:rPr lang="en-US" sz="180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15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=0.27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953618"/>
                <a:ext cx="4419600" cy="15995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Bent Arrow 26"/>
          <p:cNvSpPr/>
          <p:nvPr/>
        </p:nvSpPr>
        <p:spPr bwMode="auto">
          <a:xfrm rot="10800000">
            <a:off x="7047121" y="4114800"/>
            <a:ext cx="953878" cy="1798000"/>
          </a:xfrm>
          <a:prstGeom prst="bentArrow">
            <a:avLst>
              <a:gd name="adj1" fmla="val 38337"/>
              <a:gd name="adj2" fmla="val 37427"/>
              <a:gd name="adj3" fmla="val 39939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rgbClr val="4066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marR="0" indent="-231775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Bent Arrow 27"/>
          <p:cNvSpPr/>
          <p:nvPr/>
        </p:nvSpPr>
        <p:spPr bwMode="auto">
          <a:xfrm rot="10800000" flipH="1">
            <a:off x="1179721" y="4114800"/>
            <a:ext cx="953878" cy="1798000"/>
          </a:xfrm>
          <a:prstGeom prst="bentArrow">
            <a:avLst>
              <a:gd name="adj1" fmla="val 38337"/>
              <a:gd name="adj2" fmla="val 37427"/>
              <a:gd name="adj3" fmla="val 39939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rgbClr val="4066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marR="0" indent="-231775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25676" y="1447800"/>
            <a:ext cx="1292649" cy="733321"/>
            <a:chOff x="3925676" y="1447800"/>
            <a:chExt cx="1292649" cy="733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925676" y="1811789"/>
                  <a:ext cx="1292649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400" b="0" i="1"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800">
                            <a:latin typeface="Cambria Math"/>
                          </a:rPr>
                          <m:t>=0.48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676" y="1811789"/>
                  <a:ext cx="1292649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3925676" y="1447800"/>
              <a:ext cx="1292649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Gini</a:t>
              </a:r>
              <a:r>
                <a:rPr lang="en-US" b="1" baseline="-25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US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5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US Consulting On-screen XS WHT_R1.5_032508 16">
    <a:dk1>
      <a:srgbClr val="000000"/>
    </a:dk1>
    <a:lt1>
      <a:srgbClr val="FFFFFF"/>
    </a:lt1>
    <a:dk2>
      <a:srgbClr val="4066B2"/>
    </a:dk2>
    <a:lt2>
      <a:srgbClr val="000066"/>
    </a:lt2>
    <a:accent1>
      <a:srgbClr val="003399"/>
    </a:accent1>
    <a:accent2>
      <a:srgbClr val="8099CC"/>
    </a:accent2>
    <a:accent3>
      <a:srgbClr val="FFFFFF"/>
    </a:accent3>
    <a:accent4>
      <a:srgbClr val="000000"/>
    </a:accent4>
    <a:accent5>
      <a:srgbClr val="AAADCA"/>
    </a:accent5>
    <a:accent6>
      <a:srgbClr val="738AB9"/>
    </a:accent6>
    <a:hlink>
      <a:srgbClr val="80CCCC"/>
    </a:hlink>
    <a:folHlink>
      <a:srgbClr val="4066B2"/>
    </a:folHlink>
  </a:clrScheme>
</a:themeOverride>
</file>

<file path=ppt/theme/themeOverride2.xml><?xml version="1.0" encoding="utf-8"?>
<a:themeOverride xmlns:a="http://schemas.openxmlformats.org/drawingml/2006/main">
  <a:clrScheme name="US Consulting On-screen XS WHT_R1.5_032508 16">
    <a:dk1>
      <a:srgbClr val="000000"/>
    </a:dk1>
    <a:lt1>
      <a:srgbClr val="FFFFFF"/>
    </a:lt1>
    <a:dk2>
      <a:srgbClr val="4066B2"/>
    </a:dk2>
    <a:lt2>
      <a:srgbClr val="000066"/>
    </a:lt2>
    <a:accent1>
      <a:srgbClr val="003399"/>
    </a:accent1>
    <a:accent2>
      <a:srgbClr val="8099CC"/>
    </a:accent2>
    <a:accent3>
      <a:srgbClr val="FFFFFF"/>
    </a:accent3>
    <a:accent4>
      <a:srgbClr val="000000"/>
    </a:accent4>
    <a:accent5>
      <a:srgbClr val="AAADCA"/>
    </a:accent5>
    <a:accent6>
      <a:srgbClr val="738AB9"/>
    </a:accent6>
    <a:hlink>
      <a:srgbClr val="80CCCC"/>
    </a:hlink>
    <a:folHlink>
      <a:srgbClr val="4066B2"/>
    </a:folHlink>
  </a:clrScheme>
</a:themeOverride>
</file>

<file path=ppt/theme/themeOverride3.xml><?xml version="1.0" encoding="utf-8"?>
<a:themeOverride xmlns:a="http://schemas.openxmlformats.org/drawingml/2006/main">
  <a:clrScheme name="US Consulting On-screen XS WHT_R1.5_032508 16">
    <a:dk1>
      <a:srgbClr val="000000"/>
    </a:dk1>
    <a:lt1>
      <a:srgbClr val="FFFFFF"/>
    </a:lt1>
    <a:dk2>
      <a:srgbClr val="4066B2"/>
    </a:dk2>
    <a:lt2>
      <a:srgbClr val="000066"/>
    </a:lt2>
    <a:accent1>
      <a:srgbClr val="003399"/>
    </a:accent1>
    <a:accent2>
      <a:srgbClr val="8099CC"/>
    </a:accent2>
    <a:accent3>
      <a:srgbClr val="FFFFFF"/>
    </a:accent3>
    <a:accent4>
      <a:srgbClr val="000000"/>
    </a:accent4>
    <a:accent5>
      <a:srgbClr val="AAADCA"/>
    </a:accent5>
    <a:accent6>
      <a:srgbClr val="738AB9"/>
    </a:accent6>
    <a:hlink>
      <a:srgbClr val="80CCCC"/>
    </a:hlink>
    <a:folHlink>
      <a:srgbClr val="4066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2350</TotalTime>
  <Words>551</Words>
  <Application>Microsoft Office PowerPoint</Application>
  <PresentationFormat>On-screen Show (4:3)</PresentationFormat>
  <Paragraphs>145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US Consulting On-screen XS WHT_R1.5V_0612</vt:lpstr>
      <vt:lpstr>PowerPoint Presentation</vt:lpstr>
      <vt:lpstr>Agenda</vt:lpstr>
      <vt:lpstr>Interpretation</vt:lpstr>
      <vt:lpstr>PowerPoint Presentation</vt:lpstr>
      <vt:lpstr>The Algorithm, Introduced</vt:lpstr>
      <vt:lpstr>Measuring Information Gain</vt:lpstr>
      <vt:lpstr>Before the Split</vt:lpstr>
      <vt:lpstr>After the Split</vt:lpstr>
      <vt:lpstr>After the Split (continued)</vt:lpstr>
      <vt:lpstr>Choosing the Split</vt:lpstr>
      <vt:lpstr>PowerPoint Presentation</vt:lpstr>
      <vt:lpstr>Creation in R</vt:lpstr>
      <vt:lpstr>Plotting in R</vt:lpstr>
      <vt:lpstr>Tuning in R</vt:lpstr>
      <vt:lpstr>PowerPoint Presentation</vt:lpstr>
      <vt:lpstr>PowerPoint Presentation</vt:lpstr>
      <vt:lpstr>Con: Performance</vt:lpstr>
      <vt:lpstr>Pro: Transparency</vt:lpstr>
      <vt:lpstr>Pro: Widely Used</vt:lpstr>
      <vt:lpstr>PowerPoint Presentation</vt:lpstr>
    </vt:vector>
  </TitlesOfParts>
  <Company>Deloitte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Davis, Josiah</dc:creator>
  <cp:lastModifiedBy>Davis, Josiah</cp:lastModifiedBy>
  <cp:revision>99</cp:revision>
  <dcterms:created xsi:type="dcterms:W3CDTF">2014-07-10T15:55:45Z</dcterms:created>
  <dcterms:modified xsi:type="dcterms:W3CDTF">2014-09-05T17:11:33Z</dcterms:modified>
</cp:coreProperties>
</file>